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2B2E"/>
    <a:srgbClr val="CD2225"/>
    <a:srgbClr val="E02629"/>
    <a:srgbClr val="C45052"/>
    <a:srgbClr val="DD5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57"/>
    <p:restoredTop sz="94690"/>
  </p:normalViewPr>
  <p:slideViewPr>
    <p:cSldViewPr snapToGrid="0" snapToObjects="1" showGuides="1">
      <p:cViewPr varScale="1">
        <p:scale>
          <a:sx n="104" d="100"/>
          <a:sy n="104" d="100"/>
        </p:scale>
        <p:origin x="19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BA854F-A57E-0D45-B80E-C8DE65220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617F7A-A97B-014F-A090-1552D2D1F6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58DE31-63E3-8C43-BCDB-61257E6E7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D42E0F-D2C1-DD46-B32B-C6C42C0EF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18F10F-0084-CD42-A8F9-A84C677D3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43064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2E8C4C-103B-C445-A3E2-6742D4CE7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CF27B1-75A7-C54C-B915-834471CAD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1A60D-38A3-2749-99A7-039A9D93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899A48-FD5F-7C49-9AEA-FCD8A8CD1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FF7ACE-2901-474E-B388-D515477B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3358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2BE8942-E522-D541-97CD-776612B2E6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D1E185-835B-C240-B620-33C895E09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ECD741-BD98-2640-B3AB-97469496E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62EE2C-5E5A-C248-9CA2-D4BA14348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6C8B5A-FAEB-D948-B473-5450D15C6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0951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372E83-49A1-3B43-AF3A-83FF9803C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3E0C96-9AD0-EE4E-AF18-1D692A8FD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E336DA-8931-9C49-8735-F5545229B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A19415-FFAE-1E48-A618-9681791C8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CF79EA-8880-2444-A1FD-6B67429B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24131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7A627F-E59E-E143-A3D4-27B767604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93A3B4-0BEE-FA43-97CF-4411BAB79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BE56E-8D9C-9E4A-A3A2-B2C5093C7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844221-A7FF-364A-80C6-C28E67082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50E52D-4829-3A44-B884-88B76A7AB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856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1A35BA-F9CB-A844-A7FC-E76665BC9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4A3C73-2A07-CE44-8003-DE8166774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788A3F-4CD1-594C-BBE9-2D12EEF9F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A6E81D-F0E1-3747-8A81-1BC6E8FD4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C09D10-C655-4D4D-82C4-A5239455A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CC0E63-6D10-654F-91F7-684EFCA0A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5541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73427C-BB97-4A4B-8429-7C7853749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2B4394-EB2B-B542-905A-22FD23268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EA493-EF3D-8A44-8859-16C1856FE3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5E456A0-FCB5-9346-92AC-1D792F9180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A593C8D-C7EF-2F4D-8330-B345466DD0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33C672-ABC2-BF43-BBD8-ED56F4DC7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9AFAAC-0BCE-2E4A-AB82-9DE919CAA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B9E0BF2-74E4-ED42-A49D-57DE86538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2799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6FE04-9B85-3E4A-94EE-E077707B3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A87A0A8-A690-9849-B9B6-55D2F7836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FA9944-ABEB-DC47-915B-EBBF91366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834875E-45AE-A447-B9A1-12CBFDAB8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23887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FA89B9-69F4-F048-9ABF-2B1ABAE25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09431E-8FFA-C942-9081-0523DEC88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3F1C9A-AFFA-5A40-9BDF-63398CA5E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570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91FEBE-F2EE-6B41-9375-208B21464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79C2D4-D813-CB45-8457-AC4B6ABA9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834C24-A827-3947-AAA7-3B98283DD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C6901E-CF7F-844B-BE51-4FB248462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B7C7EC-8F1B-5049-A5D3-310ABBF09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B1C79C-F7AB-114B-B8D7-99A0E69E5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2096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C1BCCA-D133-D34A-8679-9934D3B44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6A5697-EB03-C74E-8FA5-FBB4591218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36446E-5F78-5E4E-B33E-2FA998C8CE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A166B3-8350-124C-95D1-0F5F2A84D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63E0DA-8EDD-FB4D-8D72-126AE0B74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F1E5BC-83B9-2544-849F-5935ADE92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1635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D1CA29-F5B0-FB44-A2C7-875A87BB7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42EA1C-D254-494B-9EA2-87EB3F4F8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AD9E2F-B711-224E-B093-4990E2A14E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3F746-5FAA-0240-83DE-D4611C9AD2D1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88CE0C-74DC-1B46-84FD-2FB9327A9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E97F02-B5F3-AB44-9434-80C72CD97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27D75-3C67-AB43-8EBC-03CC5B2737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2550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62E223C-B249-1B45-BA57-5008E6C369F4}"/>
              </a:ext>
            </a:extLst>
          </p:cNvPr>
          <p:cNvSpPr/>
          <p:nvPr/>
        </p:nvSpPr>
        <p:spPr>
          <a:xfrm>
            <a:off x="0" y="0"/>
            <a:ext cx="9144000" cy="1341912"/>
          </a:xfrm>
          <a:prstGeom prst="rect">
            <a:avLst/>
          </a:prstGeom>
          <a:solidFill>
            <a:srgbClr val="CD2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05A6F-792E-CF48-ABC6-38A4F3036C7D}"/>
              </a:ext>
            </a:extLst>
          </p:cNvPr>
          <p:cNvSpPr txBox="1"/>
          <p:nvPr/>
        </p:nvSpPr>
        <p:spPr>
          <a:xfrm>
            <a:off x="381572" y="317013"/>
            <a:ext cx="6299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b="1" dirty="0">
                <a:solidFill>
                  <a:schemeClr val="bg1"/>
                </a:solidFill>
                <a:latin typeface="YDIYGO340" panose="02030504000101010101" pitchFamily="18" charset="-127"/>
                <a:ea typeface="YDIYGO340" panose="02030504000101010101" pitchFamily="18" charset="-127"/>
              </a:rPr>
              <a:t>[Design of Data Structure]</a:t>
            </a:r>
            <a:endParaRPr kumimoji="1" lang="ko-KR" altLang="en-US" sz="4000" b="1" dirty="0">
              <a:solidFill>
                <a:schemeClr val="bg1"/>
              </a:solidFill>
              <a:latin typeface="YDIYGO340" panose="02030504000101010101" pitchFamily="18" charset="-127"/>
              <a:ea typeface="YDIYGO340" panose="02030504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156382-6E85-D448-9A53-B83E158C149C}"/>
              </a:ext>
            </a:extLst>
          </p:cNvPr>
          <p:cNvSpPr txBox="1"/>
          <p:nvPr/>
        </p:nvSpPr>
        <p:spPr>
          <a:xfrm>
            <a:off x="1981386" y="3067670"/>
            <a:ext cx="51812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“</a:t>
            </a:r>
            <a:r>
              <a:rPr kumimoji="1" lang="ko-KR" altLang="en-US" sz="4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개인프로젝트 소개</a:t>
            </a:r>
            <a:r>
              <a:rPr kumimoji="1" lang="en-US" altLang="ko-KR" sz="4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”</a:t>
            </a:r>
            <a:endParaRPr kumimoji="1" lang="ko-KR" altLang="en-US" sz="44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1CC594-3562-BB4C-9CF1-94AAE2B55E57}"/>
              </a:ext>
            </a:extLst>
          </p:cNvPr>
          <p:cNvSpPr txBox="1"/>
          <p:nvPr/>
        </p:nvSpPr>
        <p:spPr>
          <a:xfrm>
            <a:off x="3025060" y="5207228"/>
            <a:ext cx="3108543" cy="661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창의</a:t>
            </a:r>
            <a:r>
              <a:rPr kumimoji="1" lang="en-US" altLang="ko-KR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ICT</a:t>
            </a:r>
            <a:r>
              <a:rPr kumimoji="1" lang="ko-KR" altLang="en-US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공과대학 </a:t>
            </a:r>
            <a:r>
              <a:rPr kumimoji="1" lang="ko-KR" altLang="en-US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융합공학부</a:t>
            </a:r>
            <a:endParaRPr kumimoji="1" lang="en-US" altLang="ko-KR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  <a:p>
            <a:pPr algn="ctr"/>
            <a:r>
              <a:rPr kumimoji="1" lang="ko-KR" altLang="en-US" sz="19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디지털이미징</a:t>
            </a:r>
            <a:r>
              <a:rPr kumimoji="1" lang="ko-KR" altLang="en-US" sz="19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kumimoji="1" lang="en-US" altLang="ko-KR" sz="19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2</a:t>
            </a:r>
            <a:r>
              <a:rPr kumimoji="1" lang="ko-KR" altLang="en-US" sz="19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학년 정진혁 </a:t>
            </a:r>
          </a:p>
        </p:txBody>
      </p:sp>
      <p:sp>
        <p:nvSpPr>
          <p:cNvPr id="11" name="액자 10">
            <a:extLst>
              <a:ext uri="{FF2B5EF4-FFF2-40B4-BE49-F238E27FC236}">
                <a16:creationId xmlns:a16="http://schemas.microsoft.com/office/drawing/2014/main" id="{3DC4C7F4-1062-D74B-91B9-A58F7037C844}"/>
              </a:ext>
            </a:extLst>
          </p:cNvPr>
          <p:cNvSpPr/>
          <p:nvPr/>
        </p:nvSpPr>
        <p:spPr>
          <a:xfrm>
            <a:off x="2693774" y="4979772"/>
            <a:ext cx="3719384" cy="1087395"/>
          </a:xfrm>
          <a:prstGeom prst="frame">
            <a:avLst>
              <a:gd name="adj1" fmla="val 3500"/>
            </a:avLst>
          </a:prstGeom>
          <a:solidFill>
            <a:srgbClr val="CD2B2E"/>
          </a:solidFill>
          <a:ln>
            <a:solidFill>
              <a:srgbClr val="CD2B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81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72FB7C5-40AD-AD4E-838A-FDE7D56DE129}"/>
              </a:ext>
            </a:extLst>
          </p:cNvPr>
          <p:cNvSpPr txBox="1"/>
          <p:nvPr/>
        </p:nvSpPr>
        <p:spPr>
          <a:xfrm>
            <a:off x="816319" y="569731"/>
            <a:ext cx="1157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r>
              <a:rPr kumimoji="1" lang="ko-KR" altLang="en-US" sz="2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독창성</a:t>
            </a:r>
            <a:endParaRPr kumimoji="1" lang="ko-KR" altLang="en-US" sz="2400" dirty="0">
              <a:latin typeface="KoreanYNSJG4R" panose="02020600000000000000" pitchFamily="18" charset="-127"/>
              <a:ea typeface="KoreanYNSJG4R" panose="02020600000000000000" pitchFamily="18" charset="-127"/>
            </a:endParaRPr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EBC1481A-7FDA-554E-9883-2448211005C0}"/>
              </a:ext>
            </a:extLst>
          </p:cNvPr>
          <p:cNvCxnSpPr/>
          <p:nvPr/>
        </p:nvCxnSpPr>
        <p:spPr>
          <a:xfrm>
            <a:off x="371475" y="1198992"/>
            <a:ext cx="8529638" cy="0"/>
          </a:xfrm>
          <a:prstGeom prst="line">
            <a:avLst/>
          </a:prstGeom>
          <a:ln w="25400">
            <a:solidFill>
              <a:srgbClr val="CD2B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B090C90-D94D-CF4D-B816-9B75A0001E82}"/>
              </a:ext>
            </a:extLst>
          </p:cNvPr>
          <p:cNvSpPr txBox="1"/>
          <p:nvPr/>
        </p:nvSpPr>
        <p:spPr>
          <a:xfrm>
            <a:off x="3923399" y="569732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인사이트</a:t>
            </a:r>
            <a:endParaRPr kumimoji="1" lang="ko-KR" altLang="en-US" sz="2400" dirty="0">
              <a:latin typeface="KoreanYNSJG4R" panose="02020600000000000000" pitchFamily="18" charset="-127"/>
              <a:ea typeface="KoreanYNSJG4R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4F4534-BA48-684A-BF93-1017A48CD504}"/>
              </a:ext>
            </a:extLst>
          </p:cNvPr>
          <p:cNvSpPr txBox="1"/>
          <p:nvPr/>
        </p:nvSpPr>
        <p:spPr>
          <a:xfrm>
            <a:off x="6732502" y="553748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최종모델</a:t>
            </a:r>
            <a:endParaRPr kumimoji="1" lang="ko-KR" altLang="en-US" sz="2400" dirty="0">
              <a:latin typeface="KoreanYNSJG4R" panose="02020600000000000000" pitchFamily="18" charset="-127"/>
              <a:ea typeface="KoreanYNSJG4R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343DD0-4203-D148-8B8B-08F24EF9F5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25" b="9736"/>
          <a:stretch/>
        </p:blipFill>
        <p:spPr>
          <a:xfrm>
            <a:off x="3387742" y="1584127"/>
            <a:ext cx="2654709" cy="464197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8EABD5C-A26C-E545-8B5E-5ED2E1EB1C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74" r="374" b="21780"/>
          <a:stretch/>
        </p:blipFill>
        <p:spPr>
          <a:xfrm>
            <a:off x="371475" y="1612583"/>
            <a:ext cx="2744416" cy="4652423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79979BE-121D-334C-9BBF-D0C48F780C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7322" y="4119428"/>
            <a:ext cx="2145578" cy="214557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D02379A-BD27-7242-AF05-A2BACB2A41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711" y="1429772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93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7597E-A66E-7D44-B0B6-A85063C43BFC}"/>
              </a:ext>
            </a:extLst>
          </p:cNvPr>
          <p:cNvSpPr txBox="1"/>
          <p:nvPr/>
        </p:nvSpPr>
        <p:spPr>
          <a:xfrm>
            <a:off x="761179" y="3136613"/>
            <a:ext cx="79864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Q. </a:t>
            </a:r>
            <a:r>
              <a:rPr kumimoji="1" lang="ko-KR" altLang="en-US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어떤</a:t>
            </a:r>
            <a:r>
              <a:rPr kumimoji="1" lang="en-US" altLang="ko-KR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 Dynamic Graph</a:t>
            </a:r>
            <a:r>
              <a:rPr kumimoji="1" lang="ko-KR" altLang="en-US" sz="3200" dirty="0" err="1">
                <a:latin typeface="KoreanYNSJG4R" panose="02020600000000000000" pitchFamily="18" charset="-127"/>
                <a:ea typeface="KoreanYNSJG4R" panose="02020600000000000000" pitchFamily="18" charset="-127"/>
              </a:rPr>
              <a:t>를</a:t>
            </a:r>
            <a:r>
              <a:rPr kumimoji="1" lang="ko-KR" altLang="en-US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 이용할 것인가</a:t>
            </a:r>
            <a:r>
              <a:rPr kumimoji="1" lang="en-US" altLang="ko-KR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?</a:t>
            </a:r>
            <a:endParaRPr kumimoji="1" lang="ko-KR" altLang="en-US" sz="3200" dirty="0">
              <a:latin typeface="KoreanYNSJG4R" panose="02020600000000000000" pitchFamily="18" charset="-127"/>
              <a:ea typeface="KoreanYNSJG4R" panose="02020600000000000000" pitchFamily="18" charset="-127"/>
            </a:endParaRPr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ADF2824C-C867-0843-B9B7-10EA1CBF47FC}"/>
              </a:ext>
            </a:extLst>
          </p:cNvPr>
          <p:cNvCxnSpPr>
            <a:cxnSpLocks/>
          </p:cNvCxnSpPr>
          <p:nvPr/>
        </p:nvCxnSpPr>
        <p:spPr>
          <a:xfrm>
            <a:off x="820813" y="3829046"/>
            <a:ext cx="7766596" cy="0"/>
          </a:xfrm>
          <a:prstGeom prst="line">
            <a:avLst/>
          </a:prstGeom>
          <a:ln w="25400">
            <a:solidFill>
              <a:srgbClr val="CD2B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84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A484A0D-7873-DF4A-BE69-864492A40D9C}"/>
              </a:ext>
            </a:extLst>
          </p:cNvPr>
          <p:cNvGrpSpPr/>
          <p:nvPr/>
        </p:nvGrpSpPr>
        <p:grpSpPr>
          <a:xfrm>
            <a:off x="2571633" y="3007673"/>
            <a:ext cx="3800710" cy="842653"/>
            <a:chOff x="2957451" y="2857109"/>
            <a:chExt cx="3800710" cy="84265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D605A6F-792E-CF48-ABC6-38A4F3036C7D}"/>
                </a:ext>
              </a:extLst>
            </p:cNvPr>
            <p:cNvSpPr txBox="1"/>
            <p:nvPr/>
          </p:nvSpPr>
          <p:spPr>
            <a:xfrm>
              <a:off x="3978233" y="2924492"/>
              <a:ext cx="277992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4000" dirty="0">
                  <a:latin typeface="KoreanYNSJG5R" panose="02020600000000000000" pitchFamily="18" charset="-127"/>
                  <a:ea typeface="KoreanYNSJG5R" panose="02020600000000000000" pitchFamily="18" charset="-127"/>
                </a:rPr>
                <a:t>Instagram</a:t>
              </a:r>
              <a:endParaRPr kumimoji="1" lang="ko-KR" altLang="en-US" sz="4000" dirty="0">
                <a:latin typeface="KoreanYNSJG5R" panose="02020600000000000000" pitchFamily="18" charset="-127"/>
                <a:ea typeface="KoreanYNSJG5R" panose="02020600000000000000" pitchFamily="18" charset="-127"/>
              </a:endParaRP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223D275E-28FE-F140-98E1-40B5B74FE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57451" y="2857109"/>
              <a:ext cx="842653" cy="842653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0CC973C-6628-2B42-BE40-0F73371023C1}"/>
              </a:ext>
            </a:extLst>
          </p:cNvPr>
          <p:cNvSpPr txBox="1"/>
          <p:nvPr/>
        </p:nvSpPr>
        <p:spPr>
          <a:xfrm>
            <a:off x="1916013" y="2835417"/>
            <a:ext cx="4799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dirty="0">
                <a:solidFill>
                  <a:srgbClr val="CD2B2E"/>
                </a:solidFill>
                <a:latin typeface="YDIYGO340" panose="02030504000101010101" pitchFamily="18" charset="-127"/>
                <a:ea typeface="YDIYGO340" panose="02030504000101010101" pitchFamily="18" charset="-127"/>
              </a:rPr>
              <a:t>“                      ”</a:t>
            </a:r>
            <a:endParaRPr kumimoji="1" lang="ko-KR" altLang="en-US" sz="4000" dirty="0">
              <a:solidFill>
                <a:srgbClr val="CD2B2E"/>
              </a:solidFill>
              <a:latin typeface="YDIYGO340" panose="02030504000101010101" pitchFamily="18" charset="-127"/>
              <a:ea typeface="YDIYGO34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6816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A484A0D-7873-DF4A-BE69-864492A40D9C}"/>
              </a:ext>
            </a:extLst>
          </p:cNvPr>
          <p:cNvGrpSpPr/>
          <p:nvPr/>
        </p:nvGrpSpPr>
        <p:grpSpPr>
          <a:xfrm>
            <a:off x="371475" y="334953"/>
            <a:ext cx="3800710" cy="842653"/>
            <a:chOff x="2957451" y="2857109"/>
            <a:chExt cx="3800710" cy="84265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D605A6F-792E-CF48-ABC6-38A4F3036C7D}"/>
                </a:ext>
              </a:extLst>
            </p:cNvPr>
            <p:cNvSpPr txBox="1"/>
            <p:nvPr/>
          </p:nvSpPr>
          <p:spPr>
            <a:xfrm>
              <a:off x="3978233" y="2924492"/>
              <a:ext cx="277992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4000" dirty="0">
                  <a:latin typeface="KoreanYNSJG4R" panose="02020600000000000000" pitchFamily="18" charset="-127"/>
                  <a:ea typeface="KoreanYNSJG4R" panose="02020600000000000000" pitchFamily="18" charset="-127"/>
                </a:rPr>
                <a:t>Instagram</a:t>
              </a:r>
              <a:endParaRPr kumimoji="1" lang="ko-KR" altLang="en-US" sz="4000" dirty="0">
                <a:latin typeface="KoreanYNSJG4R" panose="02020600000000000000" pitchFamily="18" charset="-127"/>
                <a:ea typeface="KoreanYNSJG4R" panose="02020600000000000000" pitchFamily="18" charset="-127"/>
              </a:endParaRP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223D275E-28FE-F140-98E1-40B5B74FE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57451" y="2857109"/>
              <a:ext cx="842653" cy="842653"/>
            </a:xfrm>
            <a:prstGeom prst="rect">
              <a:avLst/>
            </a:prstGeom>
          </p:spPr>
        </p:pic>
      </p:grpSp>
      <p:pic>
        <p:nvPicPr>
          <p:cNvPr id="55" name="그림 54">
            <a:extLst>
              <a:ext uri="{FF2B5EF4-FFF2-40B4-BE49-F238E27FC236}">
                <a16:creationId xmlns:a16="http://schemas.microsoft.com/office/drawing/2014/main" id="{700ADA90-BBEE-184E-9693-E890DB590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71" y="1762039"/>
            <a:ext cx="5732895" cy="361250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5069935D-B8B8-174C-89B7-327B6B45ABA6}"/>
              </a:ext>
            </a:extLst>
          </p:cNvPr>
          <p:cNvSpPr txBox="1"/>
          <p:nvPr/>
        </p:nvSpPr>
        <p:spPr>
          <a:xfrm>
            <a:off x="1097339" y="6026366"/>
            <a:ext cx="1157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방향성</a:t>
            </a:r>
            <a:r>
              <a:rPr kumimoji="1" lang="en-US" altLang="ko-KR" sz="2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</a:t>
            </a:r>
            <a:endParaRPr kumimoji="1" lang="ko-KR" altLang="en-US" sz="24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BD6BCA9-8FD9-FF4F-B5CD-1EC3A25B9E40}"/>
              </a:ext>
            </a:extLst>
          </p:cNvPr>
          <p:cNvSpPr txBox="1"/>
          <p:nvPr/>
        </p:nvSpPr>
        <p:spPr>
          <a:xfrm>
            <a:off x="6615213" y="1801615"/>
            <a:ext cx="26822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Vertex </a:t>
            </a:r>
          </a:p>
          <a:p>
            <a:r>
              <a:rPr kumimoji="1" lang="en-US" altLang="ko-KR" sz="20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 : </a:t>
            </a:r>
            <a:r>
              <a:rPr kumimoji="1" lang="ko-KR" altLang="en-US" sz="20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사용자</a:t>
            </a:r>
            <a:endParaRPr kumimoji="1" lang="en-US" altLang="ko-KR" sz="2000" dirty="0">
              <a:latin typeface="KoreanYNSJG2R" panose="02020600000000000000" pitchFamily="18" charset="-127"/>
              <a:ea typeface="KoreanYNSJG2R" panose="02020600000000000000" pitchFamily="18" charset="-127"/>
            </a:endParaRPr>
          </a:p>
          <a:p>
            <a:r>
              <a:rPr kumimoji="1" lang="en-US" altLang="ko-KR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    - </a:t>
            </a:r>
            <a:r>
              <a:rPr kumimoji="1" lang="ko-KR" altLang="en-US" sz="1600" dirty="0" err="1">
                <a:latin typeface="KoreanYNSJG2R" panose="02020600000000000000" pitchFamily="18" charset="-127"/>
                <a:ea typeface="KoreanYNSJG2R" panose="02020600000000000000" pitchFamily="18" charset="-127"/>
              </a:rPr>
              <a:t>팔로워</a:t>
            </a:r>
            <a:r>
              <a:rPr kumimoji="1" lang="ko-KR" altLang="en-US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리스트</a:t>
            </a:r>
            <a:endParaRPr kumimoji="1" lang="en-US" altLang="ko-KR" sz="1600" dirty="0">
              <a:latin typeface="KoreanYNSJG2R" panose="02020600000000000000" pitchFamily="18" charset="-127"/>
              <a:ea typeface="KoreanYNSJG2R" panose="02020600000000000000" pitchFamily="18" charset="-127"/>
            </a:endParaRPr>
          </a:p>
          <a:p>
            <a:r>
              <a:rPr kumimoji="1" lang="en-US" altLang="ko-KR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    - </a:t>
            </a:r>
            <a:r>
              <a:rPr kumimoji="1" lang="ko-KR" altLang="en-US" sz="1600" dirty="0" err="1">
                <a:latin typeface="KoreanYNSJG2R" panose="02020600000000000000" pitchFamily="18" charset="-127"/>
                <a:ea typeface="KoreanYNSJG2R" panose="02020600000000000000" pitchFamily="18" charset="-127"/>
              </a:rPr>
              <a:t>팔로잉</a:t>
            </a:r>
            <a:r>
              <a:rPr kumimoji="1" lang="ko-KR" altLang="en-US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리스트</a:t>
            </a:r>
            <a:endParaRPr kumimoji="1" lang="en-US" altLang="ko-KR" sz="1600" dirty="0">
              <a:latin typeface="KoreanYNSJG2R" panose="02020600000000000000" pitchFamily="18" charset="-127"/>
              <a:ea typeface="KoreanYNSJG2R" panose="02020600000000000000" pitchFamily="18" charset="-127"/>
            </a:endParaRPr>
          </a:p>
          <a:p>
            <a:r>
              <a:rPr kumimoji="1" lang="en-US" altLang="ko-KR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    - </a:t>
            </a:r>
            <a:r>
              <a:rPr kumimoji="1" lang="ko-KR" altLang="en-US" sz="1600" dirty="0" err="1">
                <a:latin typeface="KoreanYNSJG2R" panose="02020600000000000000" pitchFamily="18" charset="-127"/>
                <a:ea typeface="KoreanYNSJG2R" panose="02020600000000000000" pitchFamily="18" charset="-127"/>
              </a:rPr>
              <a:t>피드</a:t>
            </a:r>
            <a:r>
              <a:rPr kumimoji="1" lang="ko-KR" altLang="en-US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정보</a:t>
            </a:r>
            <a:endParaRPr kumimoji="1" lang="en-US" altLang="ko-KR" sz="1600" dirty="0">
              <a:latin typeface="KoreanYNSJG2R" panose="02020600000000000000" pitchFamily="18" charset="-127"/>
              <a:ea typeface="KoreanYNSJG2R" panose="02020600000000000000" pitchFamily="18" charset="-127"/>
            </a:endParaRPr>
          </a:p>
          <a:p>
            <a:endParaRPr kumimoji="1" lang="en-US" altLang="ko-KR" sz="24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  <a:p>
            <a:r>
              <a:rPr kumimoji="1" lang="en-US" altLang="ko-KR" sz="2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Edge</a:t>
            </a:r>
          </a:p>
          <a:p>
            <a:r>
              <a:rPr kumimoji="1" lang="en-US" altLang="ko-KR" sz="20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 : </a:t>
            </a:r>
            <a:r>
              <a:rPr kumimoji="1" lang="ko-KR" altLang="en-US" sz="20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관계</a:t>
            </a:r>
            <a:endParaRPr kumimoji="1" lang="en-US" altLang="ko-KR" sz="2000" dirty="0">
              <a:latin typeface="KoreanYNSJG2R" panose="02020600000000000000" pitchFamily="18" charset="-127"/>
              <a:ea typeface="KoreanYNSJG2R" panose="02020600000000000000" pitchFamily="18" charset="-127"/>
            </a:endParaRPr>
          </a:p>
          <a:p>
            <a:r>
              <a:rPr kumimoji="1" lang="en-US" altLang="ko-KR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    - </a:t>
            </a:r>
            <a:r>
              <a:rPr kumimoji="1" lang="ko-KR" altLang="en-US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공개 계정</a:t>
            </a:r>
            <a:endParaRPr kumimoji="1" lang="en-US" altLang="ko-KR" sz="1600" dirty="0">
              <a:latin typeface="KoreanYNSJG2R" panose="02020600000000000000" pitchFamily="18" charset="-127"/>
              <a:ea typeface="KoreanYNSJG2R" panose="02020600000000000000" pitchFamily="18" charset="-127"/>
            </a:endParaRPr>
          </a:p>
          <a:p>
            <a:r>
              <a:rPr kumimoji="1" lang="en-US" altLang="ko-KR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     - </a:t>
            </a:r>
            <a:r>
              <a:rPr kumimoji="1" lang="ko-KR" altLang="en-US" sz="1600" dirty="0">
                <a:latin typeface="KoreanYNSJG2R" panose="02020600000000000000" pitchFamily="18" charset="-127"/>
                <a:ea typeface="KoreanYNSJG2R" panose="02020600000000000000" pitchFamily="18" charset="-127"/>
              </a:rPr>
              <a:t>비공개 계정</a:t>
            </a:r>
            <a:endParaRPr kumimoji="1" lang="ko-KR" altLang="en-US" sz="16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6448A4F-ABFA-0243-92CC-70828C510137}"/>
              </a:ext>
            </a:extLst>
          </p:cNvPr>
          <p:cNvSpPr txBox="1"/>
          <p:nvPr/>
        </p:nvSpPr>
        <p:spPr>
          <a:xfrm>
            <a:off x="3668247" y="5997789"/>
            <a:ext cx="1643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 err="1">
                <a:latin typeface="KoreanYNSJG3R" panose="02020600000000000000" pitchFamily="18" charset="-127"/>
                <a:ea typeface="KoreanYNSJG3R" panose="02020600000000000000" pitchFamily="18" charset="-127"/>
              </a:rPr>
              <a:t>접근가능성</a:t>
            </a:r>
            <a:endParaRPr kumimoji="1" lang="ko-KR" altLang="en-US" sz="2400" dirty="0"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  <p:cxnSp>
        <p:nvCxnSpPr>
          <p:cNvPr id="60" name="직선 연결선[R] 59">
            <a:extLst>
              <a:ext uri="{FF2B5EF4-FFF2-40B4-BE49-F238E27FC236}">
                <a16:creationId xmlns:a16="http://schemas.microsoft.com/office/drawing/2014/main" id="{B95D0917-052E-8D47-BE36-9F38F46EDF1D}"/>
              </a:ext>
            </a:extLst>
          </p:cNvPr>
          <p:cNvCxnSpPr/>
          <p:nvPr/>
        </p:nvCxnSpPr>
        <p:spPr>
          <a:xfrm>
            <a:off x="371475" y="6586538"/>
            <a:ext cx="8529638" cy="0"/>
          </a:xfrm>
          <a:prstGeom prst="line">
            <a:avLst/>
          </a:prstGeom>
          <a:ln w="25400">
            <a:solidFill>
              <a:srgbClr val="CD2B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그림 61">
            <a:extLst>
              <a:ext uri="{FF2B5EF4-FFF2-40B4-BE49-F238E27FC236}">
                <a16:creationId xmlns:a16="http://schemas.microsoft.com/office/drawing/2014/main" id="{69932517-C450-C24E-B222-AB6335E4D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3011" y="6100762"/>
            <a:ext cx="344404" cy="344404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0BEDC79B-BCA4-3047-BB0A-92139312A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419" y="6104814"/>
            <a:ext cx="344404" cy="344404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AD41F9CB-9D75-794F-B8D5-C8C358048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935" y="6115050"/>
            <a:ext cx="344404" cy="344404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45C205D6-0D2C-8A47-B473-71C3AB9304A3}"/>
              </a:ext>
            </a:extLst>
          </p:cNvPr>
          <p:cNvSpPr txBox="1"/>
          <p:nvPr/>
        </p:nvSpPr>
        <p:spPr>
          <a:xfrm>
            <a:off x="6910008" y="6065087"/>
            <a:ext cx="1059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변동성</a:t>
            </a:r>
          </a:p>
        </p:txBody>
      </p:sp>
    </p:spTree>
    <p:extLst>
      <p:ext uri="{BB962C8B-B14F-4D97-AF65-F5344CB8AC3E}">
        <p14:creationId xmlns:p14="http://schemas.microsoft.com/office/powerpoint/2010/main" val="567857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7597E-A66E-7D44-B0B6-A85063C43BFC}"/>
              </a:ext>
            </a:extLst>
          </p:cNvPr>
          <p:cNvSpPr txBox="1"/>
          <p:nvPr/>
        </p:nvSpPr>
        <p:spPr>
          <a:xfrm>
            <a:off x="1978100" y="3204730"/>
            <a:ext cx="52886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Q. </a:t>
            </a:r>
            <a:r>
              <a:rPr kumimoji="1" lang="ko-KR" altLang="en-US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어떤 목적을 지닐 것인가</a:t>
            </a:r>
            <a:r>
              <a:rPr kumimoji="1" lang="en-US" altLang="ko-KR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?</a:t>
            </a:r>
            <a:endParaRPr kumimoji="1" lang="ko-KR" altLang="en-US" sz="3200" dirty="0">
              <a:latin typeface="KoreanYNSJG4R" panose="02020600000000000000" pitchFamily="18" charset="-127"/>
              <a:ea typeface="KoreanYNSJG4R" panose="02020600000000000000" pitchFamily="18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35F97334-A4BC-9B41-8F64-3539EF1FA0A2}"/>
              </a:ext>
            </a:extLst>
          </p:cNvPr>
          <p:cNvCxnSpPr>
            <a:cxnSpLocks/>
          </p:cNvCxnSpPr>
          <p:nvPr/>
        </p:nvCxnSpPr>
        <p:spPr>
          <a:xfrm>
            <a:off x="1978100" y="3825733"/>
            <a:ext cx="5184433" cy="0"/>
          </a:xfrm>
          <a:prstGeom prst="line">
            <a:avLst/>
          </a:prstGeom>
          <a:ln w="25400">
            <a:solidFill>
              <a:srgbClr val="CD2B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780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25B318F-88AE-7B42-B590-28DC1757D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745831"/>
            <a:ext cx="3556001" cy="35909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DDAFC47-89AB-9E4F-85BD-926506454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299" y="1740971"/>
            <a:ext cx="3578226" cy="35958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757983-7AF0-E942-9CDB-3BD19219C9BA}"/>
              </a:ext>
            </a:extLst>
          </p:cNvPr>
          <p:cNvSpPr txBox="1"/>
          <p:nvPr/>
        </p:nvSpPr>
        <p:spPr>
          <a:xfrm>
            <a:off x="3516028" y="463216"/>
            <a:ext cx="2345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dirty="0">
                <a:solidFill>
                  <a:srgbClr val="CD2B2E"/>
                </a:solidFill>
                <a:latin typeface="KoreanYNSJG4R" panose="02020600000000000000" pitchFamily="18" charset="-127"/>
                <a:ea typeface="KoreanYNSJG4R" panose="02020600000000000000" pitchFamily="18" charset="-127"/>
              </a:rPr>
              <a:t>Matching</a:t>
            </a:r>
            <a:endParaRPr kumimoji="1" lang="ko-KR" altLang="en-US" sz="3600" dirty="0">
              <a:solidFill>
                <a:srgbClr val="CD2B2E"/>
              </a:solidFill>
              <a:latin typeface="KoreanYNSJG4R" panose="02020600000000000000" pitchFamily="18" charset="-127"/>
              <a:ea typeface="KoreanYNSJG4R" panose="02020600000000000000" pitchFamily="18" charset="-127"/>
            </a:endParaRPr>
          </a:p>
        </p:txBody>
      </p:sp>
      <p:sp>
        <p:nvSpPr>
          <p:cNvPr id="11" name="굽은 화살표[B] 10">
            <a:extLst>
              <a:ext uri="{FF2B5EF4-FFF2-40B4-BE49-F238E27FC236}">
                <a16:creationId xmlns:a16="http://schemas.microsoft.com/office/drawing/2014/main" id="{31A0677D-185F-6F43-BF7D-818135B0827C}"/>
              </a:ext>
            </a:extLst>
          </p:cNvPr>
          <p:cNvSpPr/>
          <p:nvPr/>
        </p:nvSpPr>
        <p:spPr>
          <a:xfrm rot="5400000">
            <a:off x="6353967" y="168295"/>
            <a:ext cx="957263" cy="1882505"/>
          </a:xfrm>
          <a:prstGeom prst="bentArrow">
            <a:avLst>
              <a:gd name="adj1" fmla="val 31010"/>
              <a:gd name="adj2" fmla="val 33955"/>
              <a:gd name="adj3" fmla="val 25000"/>
              <a:gd name="adj4" fmla="val 27332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2" name="굽은 화살표[B] 11">
            <a:extLst>
              <a:ext uri="{FF2B5EF4-FFF2-40B4-BE49-F238E27FC236}">
                <a16:creationId xmlns:a16="http://schemas.microsoft.com/office/drawing/2014/main" id="{1E68961E-F2FD-0742-BA03-33EB66953655}"/>
              </a:ext>
            </a:extLst>
          </p:cNvPr>
          <p:cNvSpPr/>
          <p:nvPr/>
        </p:nvSpPr>
        <p:spPr>
          <a:xfrm rot="16200000" flipH="1">
            <a:off x="2066341" y="168294"/>
            <a:ext cx="957263" cy="1882505"/>
          </a:xfrm>
          <a:prstGeom prst="bentArrow">
            <a:avLst>
              <a:gd name="adj1" fmla="val 31010"/>
              <a:gd name="adj2" fmla="val 33955"/>
              <a:gd name="adj3" fmla="val 25000"/>
              <a:gd name="adj4" fmla="val 27332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258CAA-C2E7-664A-8795-24A6C5945842}"/>
              </a:ext>
            </a:extLst>
          </p:cNvPr>
          <p:cNvSpPr txBox="1"/>
          <p:nvPr/>
        </p:nvSpPr>
        <p:spPr>
          <a:xfrm>
            <a:off x="1872629" y="6027838"/>
            <a:ext cx="56323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Recognize the </a:t>
            </a:r>
            <a:r>
              <a:rPr kumimoji="1" lang="en-US" altLang="ko-KR" sz="2000" dirty="0">
                <a:solidFill>
                  <a:srgbClr val="CD2B2E"/>
                </a:solidFill>
                <a:latin typeface="KoreanYNSJG3R" panose="02020600000000000000" pitchFamily="18" charset="-127"/>
                <a:ea typeface="KoreanYNSJG3R" panose="02020600000000000000" pitchFamily="18" charset="-127"/>
              </a:rPr>
              <a:t>relationship</a:t>
            </a:r>
            <a:r>
              <a:rPr kumimoji="1" lang="en-US" altLang="ko-KR" sz="20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between </a:t>
            </a:r>
            <a:r>
              <a:rPr kumimoji="1" lang="en-US" altLang="ko-KR" sz="2000" dirty="0">
                <a:solidFill>
                  <a:srgbClr val="CD2B2E"/>
                </a:solidFill>
                <a:latin typeface="KoreanYNSJG3R" panose="02020600000000000000" pitchFamily="18" charset="-127"/>
                <a:ea typeface="KoreanYNSJG3R" panose="02020600000000000000" pitchFamily="18" charset="-127"/>
              </a:rPr>
              <a:t>Users</a:t>
            </a:r>
            <a:endParaRPr kumimoji="1" lang="ko-KR" altLang="en-US" sz="2000" dirty="0">
              <a:solidFill>
                <a:srgbClr val="CD2B2E"/>
              </a:solidFill>
              <a:latin typeface="KoreanYNSJG3R" panose="02020600000000000000" pitchFamily="18" charset="-127"/>
              <a:ea typeface="KoreanYNSJG3R" panose="02020600000000000000" pitchFamily="18" charset="-127"/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B2F29F6E-7F48-7946-A77F-F3F9DB9F2011}"/>
              </a:ext>
            </a:extLst>
          </p:cNvPr>
          <p:cNvCxnSpPr>
            <a:cxnSpLocks/>
          </p:cNvCxnSpPr>
          <p:nvPr/>
        </p:nvCxnSpPr>
        <p:spPr>
          <a:xfrm>
            <a:off x="1722514" y="6515098"/>
            <a:ext cx="6051337" cy="0"/>
          </a:xfrm>
          <a:prstGeom prst="line">
            <a:avLst/>
          </a:prstGeom>
          <a:ln w="25400">
            <a:solidFill>
              <a:srgbClr val="CD2B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534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7597E-A66E-7D44-B0B6-A85063C43BFC}"/>
              </a:ext>
            </a:extLst>
          </p:cNvPr>
          <p:cNvSpPr txBox="1"/>
          <p:nvPr/>
        </p:nvSpPr>
        <p:spPr>
          <a:xfrm>
            <a:off x="1538157" y="3181324"/>
            <a:ext cx="60676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Q. </a:t>
            </a:r>
            <a:r>
              <a:rPr kumimoji="1" lang="ko-KR" altLang="en-US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어떻게 정보를 얻어낼 것인가</a:t>
            </a:r>
            <a:r>
              <a:rPr kumimoji="1" lang="en-US" altLang="ko-KR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?</a:t>
            </a:r>
            <a:endParaRPr kumimoji="1" lang="ko-KR" altLang="en-US" sz="3200" dirty="0">
              <a:latin typeface="KoreanYNSJG4R" panose="02020600000000000000" pitchFamily="18" charset="-127"/>
              <a:ea typeface="KoreanYNSJG4R" panose="02020600000000000000" pitchFamily="18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35F97334-A4BC-9B41-8F64-3539EF1FA0A2}"/>
              </a:ext>
            </a:extLst>
          </p:cNvPr>
          <p:cNvCxnSpPr>
            <a:cxnSpLocks/>
          </p:cNvCxnSpPr>
          <p:nvPr/>
        </p:nvCxnSpPr>
        <p:spPr>
          <a:xfrm>
            <a:off x="1371600" y="3825733"/>
            <a:ext cx="6234243" cy="0"/>
          </a:xfrm>
          <a:prstGeom prst="line">
            <a:avLst/>
          </a:prstGeom>
          <a:ln w="25400">
            <a:solidFill>
              <a:srgbClr val="CD2B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8088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10924AA-DEB2-F44E-BB9E-55D8298C0A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5000"/>
          </a:blip>
          <a:stretch>
            <a:fillRect/>
          </a:stretch>
        </p:blipFill>
        <p:spPr>
          <a:xfrm>
            <a:off x="442915" y="675224"/>
            <a:ext cx="7243763" cy="4826951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2FB7C5-40AD-AD4E-838A-FDE7D56DE129}"/>
              </a:ext>
            </a:extLst>
          </p:cNvPr>
          <p:cNvSpPr txBox="1"/>
          <p:nvPr/>
        </p:nvSpPr>
        <p:spPr>
          <a:xfrm>
            <a:off x="2529518" y="5912064"/>
            <a:ext cx="3681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latin typeface="KoreanYNSJG3R" panose="02020600000000000000" pitchFamily="18" charset="-127"/>
                <a:ea typeface="KoreanYNSJG3R" panose="02020600000000000000" pitchFamily="18" charset="-127"/>
              </a:rPr>
              <a:t> “</a:t>
            </a:r>
            <a:r>
              <a:rPr kumimoji="1" lang="en-US" altLang="ko-KR" sz="24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INSTAGRAM API”</a:t>
            </a:r>
            <a:r>
              <a:rPr kumimoji="1" lang="ko-KR" altLang="en-US" sz="24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 이용</a:t>
            </a:r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EBC1481A-7FDA-554E-9883-2448211005C0}"/>
              </a:ext>
            </a:extLst>
          </p:cNvPr>
          <p:cNvCxnSpPr/>
          <p:nvPr/>
        </p:nvCxnSpPr>
        <p:spPr>
          <a:xfrm>
            <a:off x="371475" y="6586538"/>
            <a:ext cx="8529638" cy="0"/>
          </a:xfrm>
          <a:prstGeom prst="line">
            <a:avLst/>
          </a:prstGeom>
          <a:ln w="25400">
            <a:solidFill>
              <a:srgbClr val="CD2B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232AB02-663E-7C43-90DD-6EF7D2B9FF12}"/>
              </a:ext>
            </a:extLst>
          </p:cNvPr>
          <p:cNvSpPr txBox="1"/>
          <p:nvPr/>
        </p:nvSpPr>
        <p:spPr>
          <a:xfrm>
            <a:off x="5856562" y="4327092"/>
            <a:ext cx="3044551" cy="1446550"/>
          </a:xfrm>
          <a:prstGeom prst="rect">
            <a:avLst/>
          </a:prstGeom>
          <a:solidFill>
            <a:schemeClr val="bg1"/>
          </a:solidFill>
          <a:ln w="38100" cmpd="dbl">
            <a:solidFill>
              <a:srgbClr val="CD2B2E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Follows and Relationships</a:t>
            </a:r>
          </a:p>
          <a:p>
            <a:r>
              <a:rPr kumimoji="1" lang="en-US" altLang="ko-KR" sz="1400" dirty="0"/>
              <a:t>GET /users/self/follows</a:t>
            </a:r>
          </a:p>
          <a:p>
            <a:r>
              <a:rPr kumimoji="1" lang="en-US" altLang="ko-KR" sz="1400" dirty="0"/>
              <a:t>GET /users/self/followed-by</a:t>
            </a:r>
          </a:p>
          <a:p>
            <a:r>
              <a:rPr kumimoji="1" lang="en-US" altLang="ko-KR" sz="1400" dirty="0"/>
              <a:t>GET /users/self/requested-by</a:t>
            </a:r>
          </a:p>
          <a:p>
            <a:r>
              <a:rPr kumimoji="1" lang="en-US" altLang="ko-KR" sz="1400" dirty="0"/>
              <a:t>GET /users/{user-id}/relationship</a:t>
            </a:r>
          </a:p>
          <a:p>
            <a:r>
              <a:rPr kumimoji="1" lang="en-US" altLang="ko-KR" sz="1400" dirty="0"/>
              <a:t>POST /users/{user-id}/relationship</a:t>
            </a:r>
            <a:endParaRPr kumimoji="1"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603675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7597E-A66E-7D44-B0B6-A85063C43BFC}"/>
              </a:ext>
            </a:extLst>
          </p:cNvPr>
          <p:cNvSpPr txBox="1"/>
          <p:nvPr/>
        </p:nvSpPr>
        <p:spPr>
          <a:xfrm>
            <a:off x="2878267" y="3204730"/>
            <a:ext cx="37192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Q. </a:t>
            </a:r>
            <a:r>
              <a:rPr kumimoji="1" lang="ko-KR" altLang="en-US" sz="3200" dirty="0">
                <a:latin typeface="KoreanYNSJG4R" panose="02020600000000000000" pitchFamily="18" charset="-127"/>
                <a:ea typeface="KoreanYNSJG4R" panose="02020600000000000000" pitchFamily="18" charset="-127"/>
              </a:rPr>
              <a:t>고민하고 있는 점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35F97334-A4BC-9B41-8F64-3539EF1FA0A2}"/>
              </a:ext>
            </a:extLst>
          </p:cNvPr>
          <p:cNvCxnSpPr>
            <a:cxnSpLocks/>
          </p:cNvCxnSpPr>
          <p:nvPr/>
        </p:nvCxnSpPr>
        <p:spPr>
          <a:xfrm>
            <a:off x="2894564" y="3825733"/>
            <a:ext cx="3551599" cy="0"/>
          </a:xfrm>
          <a:prstGeom prst="line">
            <a:avLst/>
          </a:prstGeom>
          <a:ln w="25400">
            <a:solidFill>
              <a:srgbClr val="CD2B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481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</TotalTime>
  <Words>135</Words>
  <Application>Microsoft Macintosh PowerPoint</Application>
  <PresentationFormat>화면 슬라이드 쇼(4:3)</PresentationFormat>
  <Paragraphs>36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맑은 고딕</vt:lpstr>
      <vt:lpstr>KoreanYNSJG2R</vt:lpstr>
      <vt:lpstr>KoreanYNSJG3R</vt:lpstr>
      <vt:lpstr>KoreanYNSJG4R</vt:lpstr>
      <vt:lpstr>KoreanYNSJG5R</vt:lpstr>
      <vt:lpstr>YDIYGO340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Microsoft Office 사용자</dc:creator>
  <cp:keywords/>
  <dc:description/>
  <cp:lastModifiedBy>Microsoft Office 사용자</cp:lastModifiedBy>
  <cp:revision>13</cp:revision>
  <dcterms:created xsi:type="dcterms:W3CDTF">2018-09-09T13:20:42Z</dcterms:created>
  <dcterms:modified xsi:type="dcterms:W3CDTF">2018-09-09T16:25:14Z</dcterms:modified>
  <cp:category/>
</cp:coreProperties>
</file>

<file path=docProps/thumbnail.jpeg>
</file>